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embeddedFontLst>
    <p:embeddedFont>
      <p:font typeface="Lato" panose="020B0604020202020204" charset="0"/>
      <p:regular r:id="rId25"/>
      <p:bold r:id="rId26"/>
      <p:italic r:id="rId27"/>
      <p:boldItalic r:id="rId28"/>
    </p:embeddedFont>
    <p:embeddedFont>
      <p:font typeface="Raleway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vrim Ikizl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0-12T19:33:27.381" idx="1">
    <p:pos x="96" y="2461"/>
    <p:text>originals are in the bottom of home page here:
https://havingkids.org/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KIDS DESERVE A FAIR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AND SUSTAINABLE WORLD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Fair Start family planning is the best way to get there.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0aa10db72_1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a0aa10db72_1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Fair Start Model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it works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Communities ensure that parents have the resources to plan families and guarantee that all kids have the resources they need for a fair start in life.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Parents delay having kids, and have small, sustainable families that put less demand on our shared resources and our world.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of us, children most of all, benefit from the world that investment will build.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a0aa10db72_1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a0aa10db72_1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Better Family Planning, Simply Put.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Delaying Parenthood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Parents wait to be financially and emotionally ready before having kids.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Smaller Families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Parents choose to invest more in each child by having only one or two kids.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Support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community shares resources to invest in every child. Smaller families make it sustainable.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0901af0d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a0901af0d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086e0c5ca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086e0c5ca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a086e0c5ca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a086e0c5ca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a0aa10db72_1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a0aa10db72_1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a0e47d5f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a0e47d5f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0e47d5f4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a0e47d5f4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a0aa10db72_1_10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a0aa10db72_1_10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Male Pill Campaign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Having Kids will hire a lobbyist to urge Congress and regulators to pursue an increase in funding and prioritization of approval of the male pill as a matter of national security, given the impact approval would have on the social and ecological environment.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Celebs Speak Up Campaign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Shortly after HK sent a letter to Prince Harry and Duchess Meghan, the couple set an example for the world by delcaring their intention to have a small family. To continue the momentum, Having Kids will enlist a PR firm to identify key celebrities to speak out on their decision to embrace the model.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Microfinance Projects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Having Kids is urging microfinance lenders like Kiva.org to create a category for family planning loans at 0% interest to help future parents delay parenthood and improve conditions before for having kids.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a0aa10db72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a0aa10db72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0aa10db72_1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0aa10db72_1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Inequality is rising globally, threatening human rights and democracy.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Nearly 40% of kids in the U.S. live in or near poverty with the UN calling it, “the most unequal society in the developed world.” 387 million children live in extreme poverty worldwide.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climate crisis and sixth mass exinction threaten all life.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2050, humans will need 100% more of the planet’s total biocapacity.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are all of these things in peril?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a0aa10db72_1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a0aa10db72_1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Almost 50% of pregnancies are unplanned.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UN and COP Conference are focused on industrial emisions and insufficient policies. They are ingoring the most effective solution to the crises we face.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Without action for better family planning, we cannot achieve the UN’s Sutainable Development Goals, or satisfy the Children’s Right Convention.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0aa10db7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a0aa10db7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086e0c5ca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a086e0c5ca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0aa10db72_1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a0aa10db72_1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Solution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new family planning model: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in which smaller families share resources to invest more in every child and ensure a fair start.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0aa10db72_1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0aa10db72_1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086e0c5ca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086e0c5ca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086e0c5ca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a086e0c5ca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11"/>
          <p:cNvGrpSpPr/>
          <p:nvPr/>
        </p:nvGrpSpPr>
        <p:grpSpPr>
          <a:xfrm>
            <a:off x="830392" y="5558926"/>
            <a:ext cx="745763" cy="61102"/>
            <a:chOff x="4580561" y="2589004"/>
            <a:chExt cx="1064464" cy="25200"/>
          </a:xfrm>
        </p:grpSpPr>
        <p:sp>
          <p:nvSpPr>
            <p:cNvPr id="53" name="Google Shape;53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729450" y="978600"/>
            <a:ext cx="7688400" cy="16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729450" y="3030517"/>
            <a:ext cx="76884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3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13" name="Google Shape;13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729450" y="1763267"/>
            <a:ext cx="7688400" cy="20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29450" y="2771833"/>
            <a:ext cx="7688700" cy="30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729450" y="1758200"/>
            <a:ext cx="76884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729325" y="2771833"/>
            <a:ext cx="3774300" cy="30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643604" y="2771833"/>
            <a:ext cx="3774300" cy="30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729450" y="1758200"/>
            <a:ext cx="76884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730000" y="1758200"/>
            <a:ext cx="3300900" cy="18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721225" y="3708967"/>
            <a:ext cx="3300900" cy="21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8"/>
          <p:cNvGrpSpPr/>
          <p:nvPr/>
        </p:nvGrpSpPr>
        <p:grpSpPr>
          <a:xfrm>
            <a:off x="830392" y="5558926"/>
            <a:ext cx="745763" cy="61102"/>
            <a:chOff x="4580561" y="2589004"/>
            <a:chExt cx="1064464" cy="25200"/>
          </a:xfrm>
        </p:grpSpPr>
        <p:sp>
          <p:nvSpPr>
            <p:cNvPr id="35" name="Google Shape;35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729450" y="1152400"/>
            <a:ext cx="7021200" cy="39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41;p9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42" name="Google Shape;42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730000" y="1758200"/>
            <a:ext cx="3300900" cy="22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724950" y="4215367"/>
            <a:ext cx="3300900" cy="10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5174225" y="1803500"/>
            <a:ext cx="3374400" cy="40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724950" y="5830068"/>
            <a:ext cx="7697400" cy="6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hyperlink" Target="https://www.theguardian.com/environment/2017/jul/12/want-to-fight-climate-change-have-fewer-children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heweek.com/speedreads/837059/1-million-species-face-extinction-thanks-human-activity-un-report-says" TargetMode="External"/><Relationship Id="rId5" Type="http://schemas.openxmlformats.org/officeDocument/2006/relationships/hyperlink" Target="http://heckmanequation.org/content/resource/lifecycle-benefits-influential-early-childhood-program" TargetMode="External"/><Relationship Id="rId4" Type="http://schemas.openxmlformats.org/officeDocument/2006/relationships/hyperlink" Target="http://today.oregonstate.edu/archives/2009/jul/family-planning-major-environmental-emphasi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 idx="4294967295"/>
          </p:nvPr>
        </p:nvSpPr>
        <p:spPr>
          <a:xfrm>
            <a:off x="643050" y="653400"/>
            <a:ext cx="7688100" cy="10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Having Kids Business Plan</a:t>
            </a:r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4175" y="1342175"/>
            <a:ext cx="7246975" cy="5520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075" y="227200"/>
            <a:ext cx="8388426" cy="6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750" y="201325"/>
            <a:ext cx="8476025" cy="6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/>
        </p:nvSpPr>
        <p:spPr>
          <a:xfrm>
            <a:off x="853825" y="563400"/>
            <a:ext cx="5524800" cy="6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Planners</a:t>
            </a:r>
            <a:r>
              <a:rPr lang="en" sz="3100" b="1">
                <a:latin typeface="Raleway"/>
                <a:ea typeface="Raleway"/>
                <a:cs typeface="Raleway"/>
                <a:sym typeface="Raleway"/>
              </a:rPr>
              <a:t> are Achievers</a:t>
            </a:r>
            <a:endParaRPr sz="3100" b="1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7" name="Google Shape;137;p24"/>
          <p:cNvPicPr preferRelativeResize="0"/>
          <p:nvPr/>
        </p:nvPicPr>
        <p:blipFill rotWithShape="1">
          <a:blip r:embed="rId3">
            <a:alphaModFix/>
          </a:blip>
          <a:srcRect l="39202" t="13391" b="12905"/>
          <a:stretch/>
        </p:blipFill>
        <p:spPr>
          <a:xfrm>
            <a:off x="234800" y="2075462"/>
            <a:ext cx="3495699" cy="338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3025" y="2245471"/>
            <a:ext cx="4850974" cy="2877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417917">
            <a:off x="3382899" y="3271823"/>
            <a:ext cx="1600125" cy="10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5753125" y="1837950"/>
            <a:ext cx="24891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666666"/>
                </a:solidFill>
              </a:rPr>
              <a:t>Guaranteed Minimum Income (GMI)</a:t>
            </a:r>
            <a:endParaRPr sz="17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>
                <a:solidFill>
                  <a:srgbClr val="666666"/>
                </a:solidFill>
              </a:rPr>
              <a:t>Reduced Inequality</a:t>
            </a:r>
            <a:endParaRPr sz="1100" b="0">
              <a:solidFill>
                <a:srgbClr val="666666"/>
              </a:solidFill>
            </a:endParaRPr>
          </a:p>
        </p:txBody>
      </p:sp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994750" y="1837950"/>
            <a:ext cx="14418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666666"/>
                </a:solidFill>
              </a:rPr>
              <a:t>Delayed Parenthood</a:t>
            </a:r>
            <a:endParaRPr sz="17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>
                <a:solidFill>
                  <a:schemeClr val="dk1"/>
                </a:solidFill>
              </a:rPr>
              <a:t>HavingKids.org</a:t>
            </a:r>
            <a:endParaRPr sz="1100" b="0">
              <a:solidFill>
                <a:schemeClr val="dk1"/>
              </a:solidFill>
            </a:endParaRPr>
          </a:p>
        </p:txBody>
      </p:sp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5831400" y="5279850"/>
            <a:ext cx="2640900" cy="5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666666"/>
                </a:solidFill>
              </a:rPr>
              <a:t>Equal Opportunity &amp; Education For all Kids</a:t>
            </a:r>
            <a:endParaRPr sz="17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>
                <a:solidFill>
                  <a:srgbClr val="666666"/>
                </a:solidFill>
              </a:rPr>
              <a:t>Fair Start</a:t>
            </a:r>
            <a:endParaRPr sz="700" b="0">
              <a:solidFill>
                <a:srgbClr val="666666"/>
              </a:solidFill>
            </a:endParaRPr>
          </a:p>
        </p:txBody>
      </p:sp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744300" y="5179800"/>
            <a:ext cx="24891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666666"/>
                </a:solidFill>
              </a:rPr>
              <a:t>Better Family Planning</a:t>
            </a:r>
            <a:endParaRPr sz="17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>
                <a:solidFill>
                  <a:srgbClr val="666666"/>
                </a:solidFill>
              </a:rPr>
              <a:t>Lower Population Growth &amp; SDGs</a:t>
            </a:r>
            <a:endParaRPr sz="700" b="0"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666666"/>
              </a:solidFill>
            </a:endParaRPr>
          </a:p>
        </p:txBody>
      </p:sp>
      <p:sp>
        <p:nvSpPr>
          <p:cNvPr id="148" name="Google Shape;148;p25"/>
          <p:cNvSpPr/>
          <p:nvPr/>
        </p:nvSpPr>
        <p:spPr>
          <a:xfrm>
            <a:off x="2782684" y="2451028"/>
            <a:ext cx="2825400" cy="2726700"/>
          </a:xfrm>
          <a:prstGeom prst="donut">
            <a:avLst>
              <a:gd name="adj" fmla="val 16067"/>
            </a:avLst>
          </a:prstGeom>
          <a:solidFill>
            <a:srgbClr val="000000">
              <a:alpha val="10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9" name="Google Shape;149;p25"/>
          <p:cNvCxnSpPr/>
          <p:nvPr/>
        </p:nvCxnSpPr>
        <p:spPr>
          <a:xfrm>
            <a:off x="2547225" y="2397175"/>
            <a:ext cx="485100" cy="544500"/>
          </a:xfrm>
          <a:prstGeom prst="straightConnector1">
            <a:avLst/>
          </a:prstGeom>
          <a:noFill/>
          <a:ln w="19050" cap="flat" cmpd="sng">
            <a:solidFill>
              <a:srgbClr val="0E9453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50" name="Google Shape;150;p25"/>
          <p:cNvCxnSpPr/>
          <p:nvPr/>
        </p:nvCxnSpPr>
        <p:spPr>
          <a:xfrm rot="10800000" flipH="1">
            <a:off x="2700000" y="4693225"/>
            <a:ext cx="533400" cy="484500"/>
          </a:xfrm>
          <a:prstGeom prst="straightConnector1">
            <a:avLst/>
          </a:prstGeom>
          <a:noFill/>
          <a:ln w="19050" cap="flat" cmpd="sng">
            <a:solidFill>
              <a:srgbClr val="085631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51" name="Google Shape;151;p25"/>
          <p:cNvSpPr/>
          <p:nvPr/>
        </p:nvSpPr>
        <p:spPr>
          <a:xfrm rot="-1747530" flipH="1">
            <a:off x="2711697" y="2352566"/>
            <a:ext cx="2967183" cy="2914981"/>
          </a:xfrm>
          <a:prstGeom prst="blockArc">
            <a:avLst>
              <a:gd name="adj1" fmla="val 14348563"/>
              <a:gd name="adj2" fmla="val 19872341"/>
              <a:gd name="adj3" fmla="val 9100"/>
            </a:avLst>
          </a:prstGeom>
          <a:solidFill>
            <a:srgbClr val="0E9453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2" name="Google Shape;152;p25"/>
          <p:cNvCxnSpPr/>
          <p:nvPr/>
        </p:nvCxnSpPr>
        <p:spPr>
          <a:xfrm rot="10800000">
            <a:off x="5197225" y="4766250"/>
            <a:ext cx="555900" cy="504000"/>
          </a:xfrm>
          <a:prstGeom prst="straightConnector1">
            <a:avLst/>
          </a:prstGeom>
          <a:noFill/>
          <a:ln w="19050" cap="flat" cmpd="sng">
            <a:solidFill>
              <a:srgbClr val="0E9453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53" name="Google Shape;153;p25"/>
          <p:cNvSpPr txBox="1"/>
          <p:nvPr/>
        </p:nvSpPr>
        <p:spPr>
          <a:xfrm>
            <a:off x="452250" y="392850"/>
            <a:ext cx="74607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latin typeface="Raleway"/>
                <a:ea typeface="Raleway"/>
                <a:cs typeface="Raleway"/>
                <a:sym typeface="Raleway"/>
              </a:rPr>
              <a:t>Fertility </a:t>
            </a:r>
            <a:r>
              <a:rPr lang="en" sz="3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Delay </a:t>
            </a:r>
            <a:r>
              <a:rPr lang="en" sz="3100" b="1">
                <a:latin typeface="Raleway"/>
                <a:ea typeface="Raleway"/>
                <a:cs typeface="Raleway"/>
                <a:sym typeface="Raleway"/>
              </a:rPr>
              <a:t>Incentives to Planning</a:t>
            </a:r>
            <a:endParaRPr sz="3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4" name="Google Shape;154;p25"/>
          <p:cNvSpPr/>
          <p:nvPr/>
        </p:nvSpPr>
        <p:spPr>
          <a:xfrm rot="1747530">
            <a:off x="2709162" y="2352566"/>
            <a:ext cx="2967183" cy="2914981"/>
          </a:xfrm>
          <a:prstGeom prst="blockArc">
            <a:avLst>
              <a:gd name="adj1" fmla="val 14545937"/>
              <a:gd name="adj2" fmla="val 19902139"/>
              <a:gd name="adj3" fmla="val 9115"/>
            </a:avLst>
          </a:prstGeom>
          <a:solidFill>
            <a:srgbClr val="085631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5"/>
          <p:cNvSpPr/>
          <p:nvPr/>
        </p:nvSpPr>
        <p:spPr>
          <a:xfrm rot="9053212">
            <a:off x="2702719" y="2352302"/>
            <a:ext cx="2966483" cy="2914107"/>
          </a:xfrm>
          <a:prstGeom prst="blockArc">
            <a:avLst>
              <a:gd name="adj1" fmla="val 18041678"/>
              <a:gd name="adj2" fmla="val 1798478"/>
              <a:gd name="adj3" fmla="val 9595"/>
            </a:avLst>
          </a:prstGeom>
          <a:solidFill>
            <a:srgbClr val="085631"/>
          </a:solidFill>
          <a:ln>
            <a:noFill/>
          </a:ln>
          <a:effectLst>
            <a:outerShdw blurRad="71438" dist="9525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5"/>
          <p:cNvSpPr/>
          <p:nvPr/>
        </p:nvSpPr>
        <p:spPr>
          <a:xfrm rot="-9053212" flipH="1">
            <a:off x="2711152" y="2353107"/>
            <a:ext cx="2966483" cy="2914107"/>
          </a:xfrm>
          <a:prstGeom prst="blockArc">
            <a:avLst>
              <a:gd name="adj1" fmla="val 17967225"/>
              <a:gd name="adj2" fmla="val 1529547"/>
              <a:gd name="adj3" fmla="val 9279"/>
            </a:avLst>
          </a:prstGeom>
          <a:solidFill>
            <a:srgbClr val="0E9453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7" name="Google Shape;157;p25"/>
          <p:cNvCxnSpPr/>
          <p:nvPr/>
        </p:nvCxnSpPr>
        <p:spPr>
          <a:xfrm flipH="1">
            <a:off x="5156075" y="2236825"/>
            <a:ext cx="486300" cy="701100"/>
          </a:xfrm>
          <a:prstGeom prst="straightConnector1">
            <a:avLst/>
          </a:prstGeom>
          <a:noFill/>
          <a:ln w="19050" cap="flat" cmpd="sng">
            <a:solidFill>
              <a:srgbClr val="085631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58" name="Google Shape;158;p25"/>
          <p:cNvSpPr/>
          <p:nvPr/>
        </p:nvSpPr>
        <p:spPr>
          <a:xfrm rot="8100000">
            <a:off x="2785119" y="3635857"/>
            <a:ext cx="363170" cy="363170"/>
          </a:xfrm>
          <a:prstGeom prst="rtTriangle">
            <a:avLst/>
          </a:prstGeom>
          <a:solidFill>
            <a:srgbClr val="085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5"/>
          <p:cNvSpPr/>
          <p:nvPr/>
        </p:nvSpPr>
        <p:spPr>
          <a:xfrm rot="-2700000">
            <a:off x="5217628" y="3628696"/>
            <a:ext cx="363170" cy="363170"/>
          </a:xfrm>
          <a:prstGeom prst="rtTriangle">
            <a:avLst/>
          </a:prstGeom>
          <a:solidFill>
            <a:srgbClr val="085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5"/>
          <p:cNvSpPr/>
          <p:nvPr/>
        </p:nvSpPr>
        <p:spPr>
          <a:xfrm rot="2700000">
            <a:off x="4001023" y="4841469"/>
            <a:ext cx="363170" cy="363170"/>
          </a:xfrm>
          <a:prstGeom prst="rtTriangle">
            <a:avLst/>
          </a:prstGeom>
          <a:solidFill>
            <a:srgbClr val="0E94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5"/>
          <p:cNvSpPr/>
          <p:nvPr/>
        </p:nvSpPr>
        <p:spPr>
          <a:xfrm rot="-8100000">
            <a:off x="4001715" y="2405801"/>
            <a:ext cx="363170" cy="363170"/>
          </a:xfrm>
          <a:prstGeom prst="rtTriangle">
            <a:avLst/>
          </a:prstGeom>
          <a:solidFill>
            <a:srgbClr val="0E94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577325" y="525550"/>
            <a:ext cx="73668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How much do </a:t>
            </a:r>
            <a:r>
              <a:rPr lang="en" sz="3100">
                <a:solidFill>
                  <a:schemeClr val="dk1"/>
                </a:solidFill>
              </a:rPr>
              <a:t>we owe</a:t>
            </a:r>
            <a:r>
              <a:rPr lang="en" sz="3100"/>
              <a:t>?</a:t>
            </a:r>
            <a:endParaRPr sz="3100"/>
          </a:p>
        </p:txBody>
      </p:sp>
      <p:sp>
        <p:nvSpPr>
          <p:cNvPr id="167" name="Google Shape;167;p26"/>
          <p:cNvSpPr txBox="1">
            <a:spLocks noGrp="1"/>
          </p:cNvSpPr>
          <p:nvPr>
            <p:ph type="body" idx="1"/>
          </p:nvPr>
        </p:nvSpPr>
        <p:spPr>
          <a:xfrm>
            <a:off x="3400350" y="1747525"/>
            <a:ext cx="1921800" cy="58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Close the </a:t>
            </a:r>
            <a:r>
              <a:rPr lang="en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Gap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68" name="Google Shape;16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8300" y="2328925"/>
            <a:ext cx="4174050" cy="194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6"/>
          <p:cNvSpPr txBox="1"/>
          <p:nvPr/>
        </p:nvSpPr>
        <p:spPr>
          <a:xfrm>
            <a:off x="2338300" y="4586100"/>
            <a:ext cx="43194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“diversity, equity &amp; inclusivity”</a:t>
            </a:r>
            <a:endParaRPr sz="2100" b="1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0" name="Google Shape;170;p26"/>
          <p:cNvSpPr txBox="1"/>
          <p:nvPr/>
        </p:nvSpPr>
        <p:spPr>
          <a:xfrm>
            <a:off x="424225" y="2965475"/>
            <a:ext cx="1364100" cy="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Individual Action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Private Funds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1" name="Google Shape;171;p26"/>
          <p:cNvSpPr txBox="1"/>
          <p:nvPr/>
        </p:nvSpPr>
        <p:spPr>
          <a:xfrm>
            <a:off x="6652675" y="2965463"/>
            <a:ext cx="1819800" cy="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Collective 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Action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Tax Transfers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2" name="Google Shape;172;p26"/>
          <p:cNvSpPr/>
          <p:nvPr/>
        </p:nvSpPr>
        <p:spPr>
          <a:xfrm rot="10800000">
            <a:off x="870950" y="1944900"/>
            <a:ext cx="2240100" cy="942300"/>
          </a:xfrm>
          <a:prstGeom prst="bentUpArrow">
            <a:avLst>
              <a:gd name="adj1" fmla="val 11866"/>
              <a:gd name="adj2" fmla="val 16608"/>
              <a:gd name="adj3" fmla="val 25000"/>
            </a:avLst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6"/>
          <p:cNvSpPr/>
          <p:nvPr/>
        </p:nvSpPr>
        <p:spPr>
          <a:xfrm rot="10800000" flipH="1">
            <a:off x="5479000" y="1944900"/>
            <a:ext cx="2240100" cy="942300"/>
          </a:xfrm>
          <a:prstGeom prst="bentUpArrow">
            <a:avLst>
              <a:gd name="adj1" fmla="val 11866"/>
              <a:gd name="adj2" fmla="val 16608"/>
              <a:gd name="adj3" fmla="val 25000"/>
            </a:avLst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>
            <a:spLocks noGrp="1"/>
          </p:cNvSpPr>
          <p:nvPr>
            <p:ph type="title"/>
          </p:nvPr>
        </p:nvSpPr>
        <p:spPr>
          <a:xfrm>
            <a:off x="776575" y="574400"/>
            <a:ext cx="64143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222222"/>
                </a:solidFill>
                <a:highlight>
                  <a:srgbClr val="FFFFFF"/>
                </a:highlight>
              </a:rPr>
              <a:t> Human Lives </a:t>
            </a:r>
            <a:r>
              <a:rPr lang="en" sz="3100">
                <a:solidFill>
                  <a:schemeClr val="dk1"/>
                </a:solidFill>
                <a:highlight>
                  <a:srgbClr val="FFFFFF"/>
                </a:highlight>
              </a:rPr>
              <a:t>⇐⇒ </a:t>
            </a:r>
            <a:r>
              <a:rPr lang="en" sz="3100">
                <a:solidFill>
                  <a:srgbClr val="222222"/>
                </a:solidFill>
                <a:highlight>
                  <a:srgbClr val="FFFFFF"/>
                </a:highlight>
              </a:rPr>
              <a:t>Animal Lives</a:t>
            </a:r>
            <a:endParaRPr sz="3100"/>
          </a:p>
        </p:txBody>
      </p:sp>
      <p:pic>
        <p:nvPicPr>
          <p:cNvPr id="179" name="Google Shape;17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8725" y="2012050"/>
            <a:ext cx="4255275" cy="420079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7"/>
          <p:cNvSpPr txBox="1"/>
          <p:nvPr/>
        </p:nvSpPr>
        <p:spPr>
          <a:xfrm>
            <a:off x="1191475" y="2554175"/>
            <a:ext cx="2993700" cy="8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Excess Population Growth</a:t>
            </a:r>
            <a:endParaRPr sz="2000">
              <a:solidFill>
                <a:srgbClr val="222222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The Animal Mortality Impact Calculator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1" name="Google Shape;181;p27"/>
          <p:cNvSpPr txBox="1"/>
          <p:nvPr/>
        </p:nvSpPr>
        <p:spPr>
          <a:xfrm>
            <a:off x="3151600" y="4550700"/>
            <a:ext cx="1340400" cy="8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Animal Mortality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2" name="Google Shape;182;p27"/>
          <p:cNvSpPr txBox="1"/>
          <p:nvPr/>
        </p:nvSpPr>
        <p:spPr>
          <a:xfrm>
            <a:off x="281675" y="4646550"/>
            <a:ext cx="18003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Biodiversity </a:t>
            </a:r>
            <a:endParaRPr sz="2000">
              <a:solidFill>
                <a:srgbClr val="222222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loss</a:t>
            </a:r>
            <a:endParaRPr/>
          </a:p>
        </p:txBody>
      </p:sp>
      <p:cxnSp>
        <p:nvCxnSpPr>
          <p:cNvPr id="183" name="Google Shape;183;p27"/>
          <p:cNvCxnSpPr/>
          <p:nvPr/>
        </p:nvCxnSpPr>
        <p:spPr>
          <a:xfrm flipH="1">
            <a:off x="1465575" y="3600225"/>
            <a:ext cx="723900" cy="95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4" name="Google Shape;184;p27"/>
          <p:cNvCxnSpPr>
            <a:endCxn id="181" idx="0"/>
          </p:cNvCxnSpPr>
          <p:nvPr/>
        </p:nvCxnSpPr>
        <p:spPr>
          <a:xfrm>
            <a:off x="3030700" y="3609900"/>
            <a:ext cx="791100" cy="94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>
            <a:spLocks noGrp="1"/>
          </p:cNvSpPr>
          <p:nvPr>
            <p:ph type="title"/>
          </p:nvPr>
        </p:nvSpPr>
        <p:spPr>
          <a:xfrm>
            <a:off x="727650" y="588950"/>
            <a:ext cx="76887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HavingKids’ </a:t>
            </a:r>
            <a:r>
              <a:rPr lang="en" sz="3100">
                <a:solidFill>
                  <a:schemeClr val="dk1"/>
                </a:solidFill>
              </a:rPr>
              <a:t>impact</a:t>
            </a:r>
            <a:endParaRPr sz="3100"/>
          </a:p>
        </p:txBody>
      </p:sp>
      <p:sp>
        <p:nvSpPr>
          <p:cNvPr id="190" name="Google Shape;190;p28"/>
          <p:cNvSpPr txBox="1">
            <a:spLocks noGrp="1"/>
          </p:cNvSpPr>
          <p:nvPr>
            <p:ph type="body" idx="1"/>
          </p:nvPr>
        </p:nvSpPr>
        <p:spPr>
          <a:xfrm>
            <a:off x="502800" y="1467650"/>
            <a:ext cx="8019300" cy="22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9725" algn="l" rtl="0">
              <a:lnSpc>
                <a:spcPct val="169565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750"/>
              <a:buFont typeface="Arial"/>
              <a:buChar char="○"/>
            </a:pPr>
            <a:r>
              <a:rPr lang="en" sz="1750" b="1">
                <a:solidFill>
                  <a:srgbClr val="474747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20 TIMES:</a:t>
            </a:r>
            <a:r>
              <a:rPr lang="en" sz="1750">
                <a:solidFill>
                  <a:srgbClr val="474747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 Having a smaller family is </a:t>
            </a:r>
            <a:r>
              <a:rPr lang="en" sz="175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</a:t>
            </a:r>
            <a:r>
              <a:rPr lang="en" sz="1750">
                <a:solidFill>
                  <a:srgbClr val="474747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 times </a:t>
            </a:r>
            <a:r>
              <a:rPr lang="en" sz="175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effective</a:t>
            </a:r>
            <a:r>
              <a:rPr lang="en" sz="1750" b="1">
                <a:solidFill>
                  <a:srgbClr val="474747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750">
                <a:solidFill>
                  <a:srgbClr val="474747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than behavioral change </a:t>
            </a:r>
            <a:endParaRPr sz="1750">
              <a:solidFill>
                <a:srgbClr val="474747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9725" algn="l" rtl="0">
              <a:lnSpc>
                <a:spcPct val="169565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750"/>
              <a:buFont typeface="Arial"/>
              <a:buChar char="○"/>
            </a:pPr>
            <a:r>
              <a:rPr lang="en" sz="1750" b="1">
                <a:solidFill>
                  <a:srgbClr val="474747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13%:</a:t>
            </a:r>
            <a:r>
              <a:rPr lang="en" sz="1750">
                <a:solidFill>
                  <a:srgbClr val="474747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75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return on investment</a:t>
            </a:r>
            <a:r>
              <a:rPr lang="en" sz="1750">
                <a:solidFill>
                  <a:srgbClr val="474747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 for early childhood programs </a:t>
            </a:r>
            <a:endParaRPr sz="1750">
              <a:solidFill>
                <a:srgbClr val="474747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9725" algn="l" rtl="0">
              <a:lnSpc>
                <a:spcPct val="169565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750"/>
              <a:buFont typeface="Arial"/>
              <a:buChar char="○"/>
            </a:pPr>
            <a:r>
              <a:rPr lang="en" sz="1750" b="1">
                <a:solidFill>
                  <a:srgbClr val="474747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1 MILLION SPECIES </a:t>
            </a:r>
            <a:r>
              <a:rPr lang="en" sz="1750">
                <a:solidFill>
                  <a:srgbClr val="474747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face extinction thanks to human activity, the </a:t>
            </a:r>
            <a:r>
              <a:rPr lang="en" sz="175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U.N.</a:t>
            </a:r>
            <a:r>
              <a:rPr lang="en" sz="1750">
                <a:solidFill>
                  <a:srgbClr val="18AACC"/>
                </a:solidFill>
                <a:highlight>
                  <a:srgbClr val="FFFFFF"/>
                </a:highlight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75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reports</a:t>
            </a:r>
            <a:r>
              <a:rPr lang="en" sz="1750">
                <a:solidFill>
                  <a:srgbClr val="474747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.</a:t>
            </a:r>
            <a:endParaRPr sz="1750">
              <a:solidFill>
                <a:srgbClr val="474747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lnSpc>
                <a:spcPct val="16956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50">
              <a:solidFill>
                <a:srgbClr val="474747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6956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50">
              <a:solidFill>
                <a:srgbClr val="47474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1" name="Google Shape;191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3908150"/>
            <a:ext cx="8839201" cy="2590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>
            <a:spLocks noGrp="1"/>
          </p:cNvSpPr>
          <p:nvPr>
            <p:ph type="title"/>
          </p:nvPr>
        </p:nvSpPr>
        <p:spPr>
          <a:xfrm>
            <a:off x="727650" y="588950"/>
            <a:ext cx="76887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HavingKids’ </a:t>
            </a:r>
            <a:endParaRPr sz="3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</a:rPr>
              <a:t>Research &amp; Collaborations</a:t>
            </a:r>
            <a:endParaRPr sz="3100"/>
          </a:p>
        </p:txBody>
      </p:sp>
      <p:sp>
        <p:nvSpPr>
          <p:cNvPr id="197" name="Google Shape;197;p29"/>
          <p:cNvSpPr txBox="1"/>
          <p:nvPr/>
        </p:nvSpPr>
        <p:spPr>
          <a:xfrm>
            <a:off x="727650" y="1574000"/>
            <a:ext cx="7400700" cy="39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Dillard, C. J. (2007). Rethinking the procreative right. </a:t>
            </a:r>
            <a:r>
              <a:rPr lang="en" sz="1800" i="1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Yale Hum. Rts. &amp; Dev. LJ</a:t>
            </a: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" sz="1800" i="1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10</a:t>
            </a: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, 1. 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Conly, S. (2016). </a:t>
            </a:r>
            <a:r>
              <a:rPr lang="en" sz="1800" i="1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One child: Do we have a right to more?</a:t>
            </a: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. Oxford University Press, USA.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Analysis with collaboration with </a:t>
            </a:r>
            <a:r>
              <a:rPr lang="en" sz="1800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University of Oxford </a:t>
            </a:r>
            <a:endParaRPr sz="1800"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98" name="Google Shape;19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5410" y="4234475"/>
            <a:ext cx="3236336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8224" y="4461400"/>
            <a:ext cx="2715750" cy="181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>
            <a:spLocks noGrp="1"/>
          </p:cNvSpPr>
          <p:nvPr>
            <p:ph type="title"/>
          </p:nvPr>
        </p:nvSpPr>
        <p:spPr>
          <a:xfrm>
            <a:off x="907550" y="419350"/>
            <a:ext cx="76887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</a:rPr>
              <a:t>Fundable</a:t>
            </a:r>
            <a:r>
              <a:rPr lang="en" sz="3100"/>
              <a:t> Projects 2021</a:t>
            </a:r>
            <a:endParaRPr sz="3100"/>
          </a:p>
        </p:txBody>
      </p:sp>
      <p:pic>
        <p:nvPicPr>
          <p:cNvPr id="205" name="Google Shape;205;p30"/>
          <p:cNvPicPr preferRelativeResize="0"/>
          <p:nvPr/>
        </p:nvPicPr>
        <p:blipFill rotWithShape="1">
          <a:blip r:embed="rId3">
            <a:alphaModFix/>
          </a:blip>
          <a:srcRect t="16254"/>
          <a:stretch/>
        </p:blipFill>
        <p:spPr>
          <a:xfrm>
            <a:off x="192150" y="1299228"/>
            <a:ext cx="8951849" cy="5351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79096"/>
            <a:ext cx="9144000" cy="5568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729450" y="2771833"/>
            <a:ext cx="7688700" cy="30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b="1"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075" y="262550"/>
            <a:ext cx="8291525" cy="623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729450" y="2771833"/>
            <a:ext cx="7688700" cy="30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050" y="172850"/>
            <a:ext cx="8668224" cy="661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874375" y="521450"/>
            <a:ext cx="7314300" cy="71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The Problem is </a:t>
            </a:r>
            <a:r>
              <a:rPr lang="en" sz="3100">
                <a:solidFill>
                  <a:srgbClr val="FF0000"/>
                </a:solidFill>
              </a:rPr>
              <a:t>Unsustainable</a:t>
            </a:r>
            <a:r>
              <a:rPr lang="en" sz="3100"/>
              <a:t> Growth</a:t>
            </a:r>
            <a:endParaRPr sz="3100"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6624" y="1648075"/>
            <a:ext cx="5989824" cy="4558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657700" y="2309735"/>
            <a:ext cx="2815800" cy="31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“Development that meets the needs of the present without compromising the ability of future generations to meet their own needs."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0"/>
              <a:t>-International Institute for Sustainable Development</a:t>
            </a:r>
            <a:endParaRPr sz="1300" b="0"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8500" y="1940517"/>
            <a:ext cx="5478026" cy="33488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1213200" y="538625"/>
            <a:ext cx="5762400" cy="6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latin typeface="Raleway"/>
                <a:ea typeface="Raleway"/>
                <a:cs typeface="Raleway"/>
                <a:sym typeface="Raleway"/>
              </a:rPr>
              <a:t>The target is </a:t>
            </a:r>
            <a:r>
              <a:rPr lang="en" sz="3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well-defined</a:t>
            </a:r>
            <a:endParaRPr sz="31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729450" y="1758200"/>
            <a:ext cx="76887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729450" y="2771833"/>
            <a:ext cx="7688700" cy="30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113" y="457900"/>
            <a:ext cx="8015374" cy="620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1050" y="2191827"/>
            <a:ext cx="4547175" cy="3032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1008550" y="722550"/>
            <a:ext cx="6312000" cy="6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latin typeface="Raleway"/>
                <a:ea typeface="Raleway"/>
                <a:cs typeface="Raleway"/>
                <a:sym typeface="Raleway"/>
              </a:rPr>
              <a:t>The Solution is in </a:t>
            </a:r>
            <a:r>
              <a:rPr lang="en" sz="3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Our Hands</a:t>
            </a:r>
            <a:endParaRPr sz="31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263075" y="1991350"/>
            <a:ext cx="3652800" cy="22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Population will increase to 11 billion by 2100 if we do nothing, threatening our survival.</a:t>
            </a:r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230375" y="4278329"/>
            <a:ext cx="37182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 i="1"/>
              <a:t>“Population growth and economic (consumption) growth are the two main causes of global warming.”  </a:t>
            </a:r>
            <a:r>
              <a:rPr lang="en" sz="900"/>
              <a:t>                                                      </a:t>
            </a:r>
            <a:endParaRPr sz="800" b="1"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2600" y="1671900"/>
            <a:ext cx="4942900" cy="398774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/>
        </p:nvSpPr>
        <p:spPr>
          <a:xfrm>
            <a:off x="1086025" y="470150"/>
            <a:ext cx="4314300" cy="6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latin typeface="Raleway"/>
                <a:ea typeface="Raleway"/>
                <a:cs typeface="Raleway"/>
                <a:sym typeface="Raleway"/>
              </a:rPr>
              <a:t>The Solution is </a:t>
            </a:r>
            <a:r>
              <a:rPr lang="en" sz="3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Green</a:t>
            </a:r>
            <a:endParaRPr sz="31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/>
        </p:nvSpPr>
        <p:spPr>
          <a:xfrm>
            <a:off x="4963100" y="4847825"/>
            <a:ext cx="38751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aleway"/>
                <a:ea typeface="Raleway"/>
                <a:cs typeface="Raleway"/>
                <a:sym typeface="Raleway"/>
              </a:rPr>
              <a:t>Total Population of the Top 25 Sustainably Developing Countries in 2015 vs the rest.</a:t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9" name="Google Shape;119;p21"/>
          <p:cNvSpPr txBox="1">
            <a:spLocks noGrp="1"/>
          </p:cNvSpPr>
          <p:nvPr>
            <p:ph type="title" idx="4294967295"/>
          </p:nvPr>
        </p:nvSpPr>
        <p:spPr>
          <a:xfrm>
            <a:off x="675150" y="2105750"/>
            <a:ext cx="3323400" cy="23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Countries with lower Population Growth are Developing More Sustainably </a:t>
            </a:r>
            <a:endParaRPr/>
          </a:p>
        </p:txBody>
      </p:sp>
      <p:sp>
        <p:nvSpPr>
          <p:cNvPr id="120" name="Google Shape;120;p21"/>
          <p:cNvSpPr txBox="1"/>
          <p:nvPr/>
        </p:nvSpPr>
        <p:spPr>
          <a:xfrm>
            <a:off x="736450" y="524275"/>
            <a:ext cx="77664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Flatten the Curve</a:t>
            </a:r>
            <a:r>
              <a:rPr lang="en" sz="3100" b="1">
                <a:latin typeface="Raleway"/>
                <a:ea typeface="Raleway"/>
                <a:cs typeface="Raleway"/>
                <a:sym typeface="Raleway"/>
              </a:rPr>
              <a:t> Before it is too late</a:t>
            </a:r>
            <a:endParaRPr sz="3100" b="1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 rotWithShape="1">
          <a:blip r:embed="rId3">
            <a:alphaModFix/>
          </a:blip>
          <a:srcRect t="6620"/>
          <a:stretch/>
        </p:blipFill>
        <p:spPr>
          <a:xfrm>
            <a:off x="4500375" y="2163399"/>
            <a:ext cx="4578575" cy="268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5FFFD4B3139249B7C56CCF618E2943" ma:contentTypeVersion="13" ma:contentTypeDescription="Create a new document." ma:contentTypeScope="" ma:versionID="9daa005df5b9630ad477254bd771e40c">
  <xsd:schema xmlns:xsd="http://www.w3.org/2001/XMLSchema" xmlns:xs="http://www.w3.org/2001/XMLSchema" xmlns:p="http://schemas.microsoft.com/office/2006/metadata/properties" xmlns:ns3="8d133dcb-6ebd-4798-9eb0-41b08db91aec" xmlns:ns4="7d1e489e-6762-46f5-81ec-dd257bb9ca5b" targetNamespace="http://schemas.microsoft.com/office/2006/metadata/properties" ma:root="true" ma:fieldsID="906c7f8cd25894ee7b89c1738bee0fb1" ns3:_="" ns4:_="">
    <xsd:import namespace="8d133dcb-6ebd-4798-9eb0-41b08db91aec"/>
    <xsd:import namespace="7d1e489e-6762-46f5-81ec-dd257bb9ca5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133dcb-6ebd-4798-9eb0-41b08db91a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1e489e-6762-46f5-81ec-dd257bb9ca5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68DD8A-B274-47A1-8198-26968C87E2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133dcb-6ebd-4798-9eb0-41b08db91aec"/>
    <ds:schemaRef ds:uri="7d1e489e-6762-46f5-81ec-dd257bb9ca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5683DF-376F-4274-9B85-E7E3946C90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C25F74-17F5-43DA-A7E6-07584100A2A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782</Words>
  <Application>Microsoft Office PowerPoint</Application>
  <PresentationFormat>On-screen Show (4:3)</PresentationFormat>
  <Paragraphs>97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Raleway</vt:lpstr>
      <vt:lpstr>Arial</vt:lpstr>
      <vt:lpstr>Lato</vt:lpstr>
      <vt:lpstr>Streamline</vt:lpstr>
      <vt:lpstr>Having Kids Business Plan</vt:lpstr>
      <vt:lpstr>PowerPoint Presentation</vt:lpstr>
      <vt:lpstr>PowerPoint Presentation</vt:lpstr>
      <vt:lpstr>The Problem is Unsustainable Growth</vt:lpstr>
      <vt:lpstr>“Development that meets the needs of the present without compromising the ability of future generations to meet their own needs."  -International Institute for Sustainable Development</vt:lpstr>
      <vt:lpstr>PowerPoint Presentation</vt:lpstr>
      <vt:lpstr>PowerPoint Presentation</vt:lpstr>
      <vt:lpstr>World Population will increase to 11 billion by 2100 if we do nothing, threatening our survival.</vt:lpstr>
      <vt:lpstr>Countries with lower Population Growth are Developing More Sustainably </vt:lpstr>
      <vt:lpstr>PowerPoint Presentation</vt:lpstr>
      <vt:lpstr>PowerPoint Presentation</vt:lpstr>
      <vt:lpstr>PowerPoint Presentation</vt:lpstr>
      <vt:lpstr>Guaranteed Minimum Income (GMI) Reduced Inequality</vt:lpstr>
      <vt:lpstr>How much do we owe?</vt:lpstr>
      <vt:lpstr> Human Lives ⇐⇒ Animal Lives</vt:lpstr>
      <vt:lpstr>HavingKids’ impact</vt:lpstr>
      <vt:lpstr>HavingKids’  Research &amp; Collaborations</vt:lpstr>
      <vt:lpstr>Fundable Projects 2021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Having Kids Business Plan</dc:title>
  <dc:creator>Carter Dillard</dc:creator>
  <cp:lastModifiedBy>Carter Dillard</cp:lastModifiedBy>
  <cp:revision>1</cp:revision>
  <dcterms:modified xsi:type="dcterms:W3CDTF">2020-12-22T18:32:35Z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0x010100E75FFFD4B3139249B7C56CCF618E2943</vt:lpwstr>
  </property>
</Properties>
</file>