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59" r:id="rId2"/>
    <p:sldMasterId id="2147483664" r:id="rId3"/>
  </p:sldMasterIdLst>
  <p:notesMasterIdLst>
    <p:notesMasterId r:id="rId18"/>
  </p:notesMasterIdLst>
  <p:handoutMasterIdLst>
    <p:handoutMasterId r:id="rId19"/>
  </p:handout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6">
          <p15:clr>
            <a:srgbClr val="A4A3A4"/>
          </p15:clr>
        </p15:guide>
        <p15:guide id="2" pos="56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6"/>
  </p:normalViewPr>
  <p:slideViewPr>
    <p:cSldViewPr snapToGrid="0" snapToObjects="1">
      <p:cViewPr varScale="1">
        <p:scale>
          <a:sx n="112" d="100"/>
          <a:sy n="112" d="100"/>
        </p:scale>
        <p:origin x="774" y="102"/>
      </p:cViewPr>
      <p:guideLst>
        <p:guide orient="horz" pos="676"/>
        <p:guide pos="56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350545-E260-4F41-A803-5BF85CFE96EA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D68D1-0A4A-364F-B3D1-97755523C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469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FCAFC9-2F5E-7849-9A3C-3E3602566C83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59D8E-2A04-7648-BB99-EC53D2571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7327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00BF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56494" y="2494609"/>
            <a:ext cx="5661618" cy="1234730"/>
          </a:xfrm>
        </p:spPr>
        <p:txBody>
          <a:bodyPr anchor="b">
            <a:normAutofit/>
          </a:bodyPr>
          <a:lstStyle>
            <a:lvl1pPr marL="0" indent="0">
              <a:buNone/>
              <a:defRPr sz="3600" b="1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Add the title of your presentation here</a:t>
            </a:r>
          </a:p>
        </p:txBody>
      </p:sp>
      <p:sp>
        <p:nvSpPr>
          <p:cNvPr id="11" name="Subtitle 1"/>
          <p:cNvSpPr txBox="1">
            <a:spLocks/>
          </p:cNvSpPr>
          <p:nvPr userDrawn="1"/>
        </p:nvSpPr>
        <p:spPr>
          <a:xfrm>
            <a:off x="3389891" y="4862023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FFFFFF"/>
                </a:solidFill>
                <a:latin typeface="Helvetica Neue"/>
                <a:cs typeface="Helvetica Neue"/>
              </a:rPr>
              <a:t>Powered by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58728" y="3729038"/>
            <a:ext cx="2938463" cy="385762"/>
          </a:xfrm>
        </p:spPr>
        <p:txBody>
          <a:bodyPr>
            <a:normAutofit/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014" y="4791407"/>
            <a:ext cx="1381743" cy="33654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44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15888" y="723900"/>
            <a:ext cx="3887787" cy="2619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1742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t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31729107"/>
              </p:ext>
            </p:extLst>
          </p:nvPr>
        </p:nvGraphicFramePr>
        <p:xfrm>
          <a:off x="204787" y="1052400"/>
          <a:ext cx="5953649" cy="2184875"/>
        </p:xfrm>
        <a:graphic>
          <a:graphicData uri="http://schemas.openxmlformats.org/drawingml/2006/table">
            <a:tbl>
              <a:tblPr firstRow="1" lastRow="1" bandRow="1">
                <a:tableStyleId>{1FECB4D8-DB02-4DC6-A0A2-4F2EBAE1DC90}</a:tableStyleId>
              </a:tblPr>
              <a:tblGrid>
                <a:gridCol w="4802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6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48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2125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Answer Choices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Responses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Less than one year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 to 3 years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 to 5 years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25.00%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25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 to 7 years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More than seven</a:t>
                      </a:r>
                      <a:r>
                        <a:rPr lang="en-US" sz="1050" baseline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years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40.00%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Total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15888" y="723900"/>
            <a:ext cx="4478337" cy="2619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6444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ponse Summa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93F9-7B30-274B-BFFF-492683631E4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211403" y="3639393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204788" y="2334751"/>
            <a:ext cx="8229600" cy="85725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204788" y="3032255"/>
            <a:ext cx="3859212" cy="280987"/>
          </a:xfrm>
        </p:spPr>
        <p:txBody>
          <a:bodyPr/>
          <a:lstStyle>
            <a:lvl2pPr marL="4763" indent="0"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2pPr>
          </a:lstStyle>
          <a:p>
            <a:pPr lvl="1"/>
            <a:r>
              <a:rPr lang="en-US" dirty="0"/>
              <a:t>Total Responses</a:t>
            </a:r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211403" y="4047840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9648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4788" y="1200151"/>
            <a:ext cx="848201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4788" y="4691162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537D1D7B-70B5-9D4F-A9E5-525C1090DAAC}" type="datetime4">
              <a:rPr lang="en-US" smtClean="0"/>
              <a:t>September 15, 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828084"/>
            <a:ext cx="3841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CCCCCC"/>
                </a:solidFill>
                <a:latin typeface="Arial"/>
                <a:cs typeface="Arial"/>
              </a:defRPr>
            </a:lvl1pPr>
          </a:lstStyle>
          <a:p>
            <a:fld id="{7FE0505B-37A8-D24C-BEF3-C2D216B51C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116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1800" b="1" kern="1200" baseline="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b="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136" y="736649"/>
            <a:ext cx="5332506" cy="24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67076" y="4815076"/>
            <a:ext cx="62603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815076"/>
            <a:ext cx="9144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04788" y="729178"/>
            <a:ext cx="8780462" cy="0"/>
          </a:xfrm>
          <a:prstGeom prst="line">
            <a:avLst/>
          </a:prstGeom>
          <a:ln w="635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ubtitle 1"/>
          <p:cNvSpPr txBox="1">
            <a:spLocks/>
          </p:cNvSpPr>
          <p:nvPr userDrawn="1"/>
        </p:nvSpPr>
        <p:spPr>
          <a:xfrm>
            <a:off x="-56474" y="4880795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026" y="4835992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875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498" y="2009589"/>
            <a:ext cx="8229600" cy="533140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29705" y="4819820"/>
            <a:ext cx="66301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37B593F9-7B30-274B-BFFF-492683631E4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815076"/>
            <a:ext cx="9144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itle Placeholder 11"/>
          <p:cNvSpPr>
            <a:spLocks noGrp="1"/>
          </p:cNvSpPr>
          <p:nvPr>
            <p:ph type="title"/>
          </p:nvPr>
        </p:nvSpPr>
        <p:spPr>
          <a:xfrm>
            <a:off x="204788" y="807371"/>
            <a:ext cx="8229600" cy="857250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1"/>
          <p:cNvSpPr txBox="1">
            <a:spLocks/>
          </p:cNvSpPr>
          <p:nvPr userDrawn="1"/>
        </p:nvSpPr>
        <p:spPr>
          <a:xfrm>
            <a:off x="-56474" y="4886487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026" y="4841684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960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600" b="1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Survey 2 - Fertility rate and population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Tuesday, September 15, 2020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Q4: Which number best reflects the human population at this time?: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376    Skipped: 0</a:t>
            </a:r>
          </a:p>
        </p:txBody>
      </p:sp>
      <p:pic>
        <p:nvPicPr>
          <p:cNvPr id="4" name="Picture 3" descr="table523765042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926114"/>
            <a:ext cx="7543800" cy="18161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Q5: Which number best reflects the human population in 1970 (50 years ago)?: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376    Skipped: 0</a:t>
            </a:r>
          </a:p>
        </p:txBody>
      </p:sp>
      <p:pic>
        <p:nvPicPr>
          <p:cNvPr id="4" name="Picture 3" descr="chart523766827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838" y="1049658"/>
            <a:ext cx="7310323" cy="3569013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Q5: Which number best reflects the human population in 1970 (50 years ago)?: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376    Skipped: 0</a:t>
            </a:r>
          </a:p>
        </p:txBody>
      </p:sp>
      <p:pic>
        <p:nvPicPr>
          <p:cNvPr id="4" name="Picture 3" descr="table523766827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926114"/>
            <a:ext cx="7543800" cy="18161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Q6: How supportive would you be of an organization whose mission is to encourage cooperation between prospective parents, and be focused on creating smaller and more equitable families?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376    Skipped: 0</a:t>
            </a:r>
          </a:p>
        </p:txBody>
      </p:sp>
      <p:pic>
        <p:nvPicPr>
          <p:cNvPr id="4" name="Picture 3" descr="chart523767779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3437" y="1049658"/>
            <a:ext cx="6057124" cy="3569013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Q6: How supportive would you be of an organization whose mission is to encourage cooperation between prospective parents, and be focused on creating smaller and more equitable families?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376    Skipped: 0</a:t>
            </a:r>
          </a:p>
        </p:txBody>
      </p:sp>
      <p:pic>
        <p:nvPicPr>
          <p:cNvPr id="4" name="Picture 3" descr="table523767779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532414"/>
            <a:ext cx="7543800" cy="26035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Date Created: Monday, August 24, 2020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376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t>Total Responses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t>Complete Responses: 376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Q1: In the United States, do you think fertility rates are: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376    Skipped: 0</a:t>
            </a:r>
          </a:p>
        </p:txBody>
      </p:sp>
      <p:pic>
        <p:nvPicPr>
          <p:cNvPr id="4" name="Picture 3" descr="chart523757149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838" y="1049658"/>
            <a:ext cx="7310323" cy="356901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Q1: In the United States, do you think fertility rates are: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376    Skipped: 0</a:t>
            </a:r>
          </a:p>
        </p:txBody>
      </p:sp>
      <p:pic>
        <p:nvPicPr>
          <p:cNvPr id="4" name="Picture 3" descr="table523757149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926114"/>
            <a:ext cx="7543800" cy="18161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Q2: Do you think that declining fertility rates will lead to a declining population worldwide within your lifetime?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376    Skipped: 0</a:t>
            </a:r>
          </a:p>
        </p:txBody>
      </p:sp>
      <p:pic>
        <p:nvPicPr>
          <p:cNvPr id="4" name="Picture 3" descr="chart523761045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838" y="1049658"/>
            <a:ext cx="7310323" cy="356901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Q2: Do you think that declining fertility rates will lead to a declining population worldwide within your lifetime?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376    Skipped: 0</a:t>
            </a:r>
          </a:p>
        </p:txBody>
      </p:sp>
      <p:pic>
        <p:nvPicPr>
          <p:cNvPr id="4" name="Picture 3" descr="table523761045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926114"/>
            <a:ext cx="7543800" cy="18161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Q3: Do you see a relationship between family size (the number of children a couple decides to have) and human population?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376    Skipped: 0</a:t>
            </a:r>
          </a:p>
        </p:txBody>
      </p:sp>
      <p:pic>
        <p:nvPicPr>
          <p:cNvPr id="4" name="Picture 3" descr="chart52376238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838" y="1049658"/>
            <a:ext cx="7310323" cy="356901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Q3: Do you see a relationship between family size (the number of children a couple decides to have) and human population?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376    Skipped: 0</a:t>
            </a:r>
          </a:p>
        </p:txBody>
      </p:sp>
      <p:pic>
        <p:nvPicPr>
          <p:cNvPr id="4" name="Picture 3" descr="table52376238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926114"/>
            <a:ext cx="7543800" cy="18161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Q4: Which number best reflects the human population at this time?: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376    Skipped: 0</a:t>
            </a:r>
          </a:p>
        </p:txBody>
      </p:sp>
      <p:pic>
        <p:nvPicPr>
          <p:cNvPr id="4" name="Picture 3" descr="chart523765042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838" y="1049658"/>
            <a:ext cx="7310323" cy="356901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M-template-20140529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ata slides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Response Summary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SM-template-20140529.potx</Template>
  <TotalTime>289</TotalTime>
  <Words>339</Words>
  <Application>Microsoft Office PowerPoint</Application>
  <PresentationFormat>On-screen Show (16:9)</PresentationFormat>
  <Paragraphs>30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Helvetica Neue</vt:lpstr>
      <vt:lpstr>SM-template-20140529</vt:lpstr>
      <vt:lpstr>Data slides</vt:lpstr>
      <vt:lpstr>Response Summary</vt:lpstr>
      <vt:lpstr>PowerPoint Presentation</vt:lpstr>
      <vt:lpstr>376</vt:lpstr>
      <vt:lpstr>Q1: In the United States, do you think fertility rates are:</vt:lpstr>
      <vt:lpstr>Q1: In the United States, do you think fertility rates are:</vt:lpstr>
      <vt:lpstr>Q2: Do you think that declining fertility rates will lead to a declining population worldwide within your lifetime?</vt:lpstr>
      <vt:lpstr>Q2: Do you think that declining fertility rates will lead to a declining population worldwide within your lifetime?</vt:lpstr>
      <vt:lpstr>Q3: Do you see a relationship between family size (the number of children a couple decides to have) and human population?</vt:lpstr>
      <vt:lpstr>Q3: Do you see a relationship between family size (the number of children a couple decides to have) and human population?</vt:lpstr>
      <vt:lpstr>Q4: Which number best reflects the human population at this time?:</vt:lpstr>
      <vt:lpstr>Q4: Which number best reflects the human population at this time?:</vt:lpstr>
      <vt:lpstr>Q5: Which number best reflects the human population in 1970 (50 years ago)?:</vt:lpstr>
      <vt:lpstr>Q5: Which number best reflects the human population in 1970 (50 years ago)?:</vt:lpstr>
      <vt:lpstr>Q6: How supportive would you be of an organization whose mission is to encourage cooperation between prospective parents, and be focused on creating smaller and more equitable families?</vt:lpstr>
      <vt:lpstr>Q6: How supportive would you be of an organization whose mission is to encourage cooperation between prospective parents, and be focused on creating smaller and more equitable families?</vt:lpstr>
    </vt:vector>
  </TitlesOfParts>
  <Company>SurveyMonkey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Clarke</dc:creator>
  <cp:lastModifiedBy>Carter Dillard</cp:lastModifiedBy>
  <cp:revision>44</cp:revision>
  <dcterms:created xsi:type="dcterms:W3CDTF">2014-01-30T23:18:11Z</dcterms:created>
  <dcterms:modified xsi:type="dcterms:W3CDTF">2020-09-15T17:41:22Z</dcterms:modified>
</cp:coreProperties>
</file>